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9382" y="987136"/>
            <a:ext cx="11856027" cy="3564082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rgbClr val="002060"/>
                </a:solidFill>
              </a:rPr>
              <a:t>Koncepce rozvoje </a:t>
            </a:r>
            <a:br>
              <a:rPr lang="cs-CZ" sz="4800" b="1" dirty="0">
                <a:solidFill>
                  <a:srgbClr val="002060"/>
                </a:solidFill>
              </a:rPr>
            </a:br>
            <a:r>
              <a:rPr lang="cs-CZ" sz="4800" b="1" dirty="0">
                <a:solidFill>
                  <a:srgbClr val="002060"/>
                </a:solidFill>
              </a:rPr>
              <a:t>pedagogicko-psychologické poradny Znojmo</a:t>
            </a:r>
            <a:r>
              <a:rPr lang="cs-CZ" sz="4800" dirty="0">
                <a:solidFill>
                  <a:srgbClr val="002060"/>
                </a:solidFill>
              </a:rPr>
              <a:t>, </a:t>
            </a:r>
            <a:br>
              <a:rPr lang="cs-CZ" sz="4800" dirty="0">
                <a:solidFill>
                  <a:srgbClr val="002060"/>
                </a:solidFill>
              </a:rPr>
            </a:br>
            <a:r>
              <a:rPr lang="cs-CZ" sz="4800" b="1" dirty="0">
                <a:solidFill>
                  <a:srgbClr val="002060"/>
                </a:solidFill>
              </a:rPr>
              <a:t>příspěvkové organizace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766955"/>
            <a:ext cx="8915399" cy="136707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639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 oblasti péče o mimořádně nadané žáky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Systematické vedení péče o mimořádně nadané žáky a studenty dle Vyhlášky č. 73/2005 Sb. v platném znění.</a:t>
            </a:r>
          </a:p>
          <a:p>
            <a:r>
              <a:rPr lang="cs-CZ" sz="2000" dirty="0"/>
              <a:t>Vést proces identifikace mimořádně nadaných dětí.</a:t>
            </a:r>
          </a:p>
          <a:p>
            <a:r>
              <a:rPr lang="cs-CZ" sz="2000" dirty="0"/>
              <a:t>Metodicky vést naplňování IVP a připomínat formy vzdělávací nabídky.</a:t>
            </a:r>
          </a:p>
          <a:p>
            <a:r>
              <a:rPr lang="cs-CZ" sz="2000" dirty="0"/>
              <a:t>Poskytovat metodickou podporu k úpravám ve výuce, vyučovacích stylech a učebních strategiích.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17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 oblasti předškolní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3054926"/>
            <a:ext cx="8915400" cy="2856295"/>
          </a:xfrm>
        </p:spPr>
        <p:txBody>
          <a:bodyPr>
            <a:normAutofit/>
          </a:bodyPr>
          <a:lstStyle/>
          <a:p>
            <a:r>
              <a:rPr lang="cs-CZ" sz="2000" dirty="0"/>
              <a:t>Poskytovat i nadále Edukativně stimulační programy pro předškoláky.</a:t>
            </a:r>
          </a:p>
          <a:p>
            <a:r>
              <a:rPr lang="cs-CZ" sz="2000" dirty="0"/>
              <a:t>Poradenství pro rodiče a pedagogy.</a:t>
            </a:r>
          </a:p>
        </p:txBody>
      </p:sp>
    </p:spTree>
    <p:extLst>
      <p:ext uri="{BB962C8B-B14F-4D97-AF65-F5344CB8AC3E}">
        <p14:creationId xmlns:p14="http://schemas.microsoft.com/office/powerpoint/2010/main" val="2754458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 oblasti kariérového poradenství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504208"/>
            <a:ext cx="8915400" cy="3407013"/>
          </a:xfrm>
        </p:spPr>
        <p:txBody>
          <a:bodyPr>
            <a:normAutofit/>
          </a:bodyPr>
          <a:lstStyle/>
          <a:p>
            <a:r>
              <a:rPr lang="cs-CZ" sz="2000" dirty="0"/>
              <a:t>Poradenství žákům, studentům a rodičům při úvahách o změně či volbě dalšího vzdělávání i při profesní orientaci, na přípravu ke vstupu na trh práce.</a:t>
            </a:r>
          </a:p>
          <a:p>
            <a:r>
              <a:rPr lang="cs-CZ" sz="2000" dirty="0"/>
              <a:t>Úzká spolupráce se školními poradenskými týmy. </a:t>
            </a:r>
          </a:p>
        </p:txBody>
      </p:sp>
    </p:spTree>
    <p:extLst>
      <p:ext uri="{BB962C8B-B14F-4D97-AF65-F5344CB8AC3E}">
        <p14:creationId xmlns:p14="http://schemas.microsoft.com/office/powerpoint/2010/main" val="1055795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 oblasti péče s rodiči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857500"/>
            <a:ext cx="8915400" cy="3053722"/>
          </a:xfrm>
        </p:spPr>
        <p:txBody>
          <a:bodyPr>
            <a:normAutofit/>
          </a:bodyPr>
          <a:lstStyle/>
          <a:p>
            <a:r>
              <a:rPr lang="cs-CZ" sz="2000" dirty="0"/>
              <a:t>Nabízet školám a v případě zájmu na třídních schůzkách vést </a:t>
            </a:r>
            <a:r>
              <a:rPr lang="cs-CZ" sz="2000" dirty="0" err="1"/>
              <a:t>tématické</a:t>
            </a:r>
            <a:r>
              <a:rPr lang="cs-CZ" sz="2000" dirty="0"/>
              <a:t> besedy dle zakázky školy a rodičů.</a:t>
            </a:r>
          </a:p>
        </p:txBody>
      </p:sp>
    </p:spTree>
    <p:extLst>
      <p:ext uri="{BB962C8B-B14F-4D97-AF65-F5344CB8AC3E}">
        <p14:creationId xmlns:p14="http://schemas.microsoft.com/office/powerpoint/2010/main" val="1242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 oblasti požadavků na pedagogické pracovníky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3034144"/>
            <a:ext cx="8915400" cy="2877077"/>
          </a:xfrm>
        </p:spPr>
        <p:txBody>
          <a:bodyPr>
            <a:normAutofit/>
          </a:bodyPr>
          <a:lstStyle/>
          <a:p>
            <a:r>
              <a:rPr lang="cs-CZ" sz="2000" dirty="0"/>
              <a:t>Dbát na další vzdělávání odborných pracovníků.</a:t>
            </a:r>
          </a:p>
          <a:p>
            <a:r>
              <a:rPr lang="cs-CZ" sz="2000" dirty="0"/>
              <a:t>V rámci pravidelných porad dávat prostor kolegům pro vznášení návrhů směřujících ke zlepšování činnosti PPP Znojmo, společně hledat cesty k dosažení efektivních změn.</a:t>
            </a:r>
          </a:p>
        </p:txBody>
      </p:sp>
    </p:spTree>
    <p:extLst>
      <p:ext uri="{BB962C8B-B14F-4D97-AF65-F5344CB8AC3E}">
        <p14:creationId xmlns:p14="http://schemas.microsoft.com/office/powerpoint/2010/main" val="2072080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 oblasti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743200"/>
            <a:ext cx="8915400" cy="3168022"/>
          </a:xfrm>
        </p:spPr>
        <p:txBody>
          <a:bodyPr>
            <a:normAutofit/>
          </a:bodyPr>
          <a:lstStyle/>
          <a:p>
            <a:r>
              <a:rPr lang="cs-CZ" sz="2000" dirty="0"/>
              <a:t>Budovat příjemné a tvůrčí pracovní prostředí s fungující ekonomikou, spokojenými klienty a všemi zaměstnanci. </a:t>
            </a:r>
          </a:p>
          <a:p>
            <a:r>
              <a:rPr lang="cs-CZ" sz="2000" dirty="0"/>
              <a:t>Šířit vědomí sounáležitosti a hrdosti k poradenskému zařízení a šíření dobrého jména Pedagogicko-psychologické poradny Znojmo na veřejnosti.</a:t>
            </a:r>
          </a:p>
        </p:txBody>
      </p:sp>
    </p:spTree>
    <p:extLst>
      <p:ext uri="{BB962C8B-B14F-4D97-AF65-F5344CB8AC3E}">
        <p14:creationId xmlns:p14="http://schemas.microsoft.com/office/powerpoint/2010/main" val="3523650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 oblasti ekonomické a materiálně technické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919845"/>
            <a:ext cx="8915400" cy="2991376"/>
          </a:xfrm>
        </p:spPr>
        <p:txBody>
          <a:bodyPr>
            <a:normAutofit/>
          </a:bodyPr>
          <a:lstStyle/>
          <a:p>
            <a:r>
              <a:rPr lang="cs-CZ" sz="2000" dirty="0"/>
              <a:t>Maximálně se věnovat efektivnímu vynakládání finančních prostředků poskytovaných zřizovatelem PPP.</a:t>
            </a:r>
          </a:p>
          <a:p>
            <a:r>
              <a:rPr lang="cs-CZ" sz="2000" dirty="0"/>
              <a:t>Hledat další zdroje financování činností PPP k účinnému prohlubování služeb.</a:t>
            </a:r>
          </a:p>
          <a:p>
            <a:r>
              <a:rPr lang="cs-CZ" sz="2000" dirty="0"/>
              <a:t>Zajišťovat či inovovat prostorové i materiální vybavení.</a:t>
            </a:r>
          </a:p>
        </p:txBody>
      </p:sp>
    </p:spTree>
    <p:extLst>
      <p:ext uri="{BB962C8B-B14F-4D97-AF65-F5344CB8AC3E}">
        <p14:creationId xmlns:p14="http://schemas.microsoft.com/office/powerpoint/2010/main" val="3527728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Realizace záměrů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275609"/>
            <a:ext cx="8915400" cy="4509655"/>
          </a:xfrm>
        </p:spPr>
        <p:txBody>
          <a:bodyPr>
            <a:noAutofit/>
          </a:bodyPr>
          <a:lstStyle/>
          <a:p>
            <a:r>
              <a:rPr lang="cs-CZ" sz="2000" dirty="0"/>
              <a:t>Budou se podílet jednotliví odborní pracovníci (individuálně či v týmu) s ohledem na jejich specializaci ve spolupráci také se sociální pracovnicí.</a:t>
            </a:r>
          </a:p>
          <a:p>
            <a:r>
              <a:rPr lang="cs-CZ" sz="2000" dirty="0"/>
              <a:t>PhDr. </a:t>
            </a:r>
            <a:r>
              <a:rPr lang="cs-CZ" sz="2000" dirty="0" err="1"/>
              <a:t>Haubertová</a:t>
            </a:r>
            <a:r>
              <a:rPr lang="cs-CZ" sz="2000" dirty="0"/>
              <a:t> Daniela, Mgr. Špačková Petra – metodické návštěvy na školách, spolupráce s pedagogy při práci s třídními kolektivy, vedení skupiny „DSOR“ – pokusit se zajistit dostupnost pro děti ze soc. znevýhodněných rodin, žádosti o dotace MŠMT či JMK.</a:t>
            </a:r>
          </a:p>
          <a:p>
            <a:r>
              <a:rPr lang="cs-CZ" sz="2000" dirty="0"/>
              <a:t>Mgr. Krotká Daniela, Mgr. </a:t>
            </a:r>
            <a:r>
              <a:rPr lang="cs-CZ" sz="2000" dirty="0" err="1"/>
              <a:t>Bitalová</a:t>
            </a:r>
            <a:r>
              <a:rPr lang="cs-CZ" sz="2000" dirty="0"/>
              <a:t> Monika – metodické návštěvy na školách, spolupráce s pedagogy, setkávání pro pedagogy, vedení skupinky „ESS“ – pokusit se zajistit dostupnost pro děti ze soc. znevýhodněných rodin.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92796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03327"/>
            <a:ext cx="8911687" cy="85139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Realizace záměrů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93718"/>
            <a:ext cx="8915400" cy="4831772"/>
          </a:xfrm>
        </p:spPr>
        <p:txBody>
          <a:bodyPr>
            <a:noAutofit/>
          </a:bodyPr>
          <a:lstStyle/>
          <a:p>
            <a:r>
              <a:rPr lang="cs-CZ" sz="2000" dirty="0"/>
              <a:t>Mgr. Janíčková (Nováková) Jana, Mgr. Horová Miloslava – metodické návštěvy na školách, </a:t>
            </a:r>
            <a:r>
              <a:rPr lang="cs-CZ" sz="2000" dirty="0" err="1"/>
              <a:t>tématické</a:t>
            </a:r>
            <a:r>
              <a:rPr lang="cs-CZ" sz="2000" dirty="0"/>
              <a:t> besedy zejm. ve spolupráci s MŠ a 1. stupněm ZŠ, konzultace v oblasti vzdělávání cizinců a dětí z bilingvního prostředí.</a:t>
            </a:r>
          </a:p>
          <a:p>
            <a:r>
              <a:rPr lang="cs-CZ" sz="2000" dirty="0"/>
              <a:t>Mgr. Komůrková Lenka, Mgr. </a:t>
            </a:r>
            <a:r>
              <a:rPr lang="cs-CZ" sz="2000" dirty="0" err="1"/>
              <a:t>Flachowská</a:t>
            </a:r>
            <a:r>
              <a:rPr lang="cs-CZ" sz="2000" dirty="0"/>
              <a:t> Jana – metodické návštěvy na školách, spolupráce s rodiči a pedagogy při vedení dětí mimořádně nadaných, konzultace v oblasti kariérového poradenství.</a:t>
            </a:r>
          </a:p>
          <a:p>
            <a:r>
              <a:rPr lang="cs-CZ" sz="2000" dirty="0"/>
              <a:t>P. Skopalová Svatoslava – sledování a po konzultaci s vedoucím pracovníkem PPP Znojmo zajištění vybavení čekárny a čekacích prostor na chodbách vhodnými hračkami, pomůckami, literaturou.</a:t>
            </a:r>
          </a:p>
          <a:p>
            <a:r>
              <a:rPr lang="cs-CZ" sz="2000" dirty="0"/>
              <a:t>Mgr. Špačková Petra, Mgr. Komůrková Lenka, PhDr. </a:t>
            </a:r>
            <a:r>
              <a:rPr lang="cs-CZ" sz="2000" dirty="0" err="1"/>
              <a:t>Haubertová</a:t>
            </a:r>
            <a:r>
              <a:rPr lang="cs-CZ" sz="2000" dirty="0"/>
              <a:t> Daniela - Aktualizace webových stránek PPP Znojmo, inovace evidenčního </a:t>
            </a:r>
            <a:r>
              <a:rPr lang="cs-CZ" sz="2000"/>
              <a:t>a statistického programu, </a:t>
            </a:r>
            <a:r>
              <a:rPr lang="cs-CZ" sz="2000" dirty="0"/>
              <a:t>oslovení poradenských týmů škol a spolupracujících institucí.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2436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000" dirty="0"/>
              <a:t>Uvědomuji si, že ji budu modifikovat na základě sledování a zkušeností, je tedy živým, ale důležitým materiálem pro progresi Pedagogicko-psychologické poradny Znojmo. Koncepce bude sloužit především jako vodítko další práce zaměstnanců PPP a jako informační materiál pro rodiče, zřizovatele a veřejnost. </a:t>
            </a:r>
          </a:p>
          <a:p>
            <a:pPr marL="0" indent="0">
              <a:buNone/>
            </a:pPr>
            <a:r>
              <a:rPr lang="cs-CZ" sz="2000" dirty="0"/>
              <a:t>Zpětnou vazbou k celkovému zhodnocení kvality zpracované strategie bude míra zájmu o nabízené služby a míra spokojenosti ze stran klientů a zřizovatele s úrovní práce PPP Znojmo.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Záměry budou realizovány v období do 09/2016 do 12/2020, následně bude provedena celková </a:t>
            </a:r>
            <a:r>
              <a:rPr lang="cs-CZ" sz="2000"/>
              <a:t>autoevaluace a bude </a:t>
            </a:r>
            <a:r>
              <a:rPr lang="cs-CZ" sz="2000" dirty="0"/>
              <a:t>vypracována koncepce nová pro další období.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Mgr. Petra Špačková							Ve Znojmě dne 10. 6. 2016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651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8019" y="624110"/>
            <a:ext cx="9696594" cy="1280890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Pedagogicko-psychologické poradenství ve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65963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/>
              <a:t>PPP je školské poradenské zařízení spadající do kompetencí školských odborů v jednotlivých krajích celé ČR.</a:t>
            </a:r>
          </a:p>
          <a:p>
            <a:r>
              <a:rPr lang="cs-CZ" sz="2200" dirty="0"/>
              <a:t>PPP začaly vznikat koncem 50.  let 20. století. První dětská psychologická poradna – Brno v r. 1958.</a:t>
            </a:r>
          </a:p>
          <a:p>
            <a:r>
              <a:rPr lang="cs-CZ" sz="2200" dirty="0"/>
              <a:t>PPP participují na vzdělávacím procesu a zejména v těch případech, kdy je tento vzdělávací proces nějakým způsobem znesnadněn. </a:t>
            </a:r>
          </a:p>
          <a:p>
            <a:r>
              <a:rPr lang="cs-CZ" sz="2200" dirty="0"/>
              <a:t>Klienty jsou zejm. děti a žáci škol, školských zařízení od 3 let do ukončení středního, resp. vyššího odborného vzdělání, jejich rodiče/zák. zástupci, pedagogové. </a:t>
            </a:r>
          </a:p>
          <a:p>
            <a:r>
              <a:rPr lang="cs-CZ" sz="2200" dirty="0"/>
              <a:t>Pracovníky PPP jsou psychologové a speciální pedagogové i sociální pracovníci.</a:t>
            </a:r>
          </a:p>
          <a:p>
            <a:r>
              <a:rPr lang="cs-CZ" sz="2200" dirty="0"/>
              <a:t>Postavení a činnost PPP upravuje Školský zákon č. 561/2004 Sb., Vyhláška č. 73/2005 Sb. v platném znění a zejm. pak Vyhláška č. 72/2005 Sb. v platném znění.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78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Strategický plán rozvoje PPP Znojmo, příspěvkové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Aktuální situace: </a:t>
            </a:r>
          </a:p>
          <a:p>
            <a:r>
              <a:rPr lang="cs-CZ" sz="2000" dirty="0"/>
              <a:t>Příhraniční poloha – častý výskyt cizinců v rodinách, celé rodiny menšinových etnik, častá migrace, region s nejvyšší nezaměstnaností.</a:t>
            </a:r>
          </a:p>
          <a:p>
            <a:r>
              <a:rPr lang="cs-CZ" sz="2000" dirty="0"/>
              <a:t>Je zavedeným partnerem pro školy, školská zařízení a další organizace. </a:t>
            </a:r>
          </a:p>
          <a:p>
            <a:r>
              <a:rPr lang="cs-CZ" sz="2000" dirty="0"/>
              <a:t>Zapojuje se do projektů města Znojma, jiných PPP a dalších institucí. </a:t>
            </a:r>
          </a:p>
          <a:p>
            <a:r>
              <a:rPr lang="cs-CZ" sz="2000" dirty="0"/>
              <a:t>Stále vážnějším problémem je vnímána neexistující platforma pro metodickou podporu vedení regionálního školství a systémové řešení kooperace, sdílení informací škol a </a:t>
            </a:r>
            <a:r>
              <a:rPr lang="cs-CZ" sz="2000" dirty="0" err="1"/>
              <a:t>školsk</a:t>
            </a:r>
            <a:r>
              <a:rPr lang="cs-CZ" sz="2000" dirty="0"/>
              <a:t>. zař. </a:t>
            </a:r>
          </a:p>
        </p:txBody>
      </p:sp>
    </p:spTree>
    <p:extLst>
      <p:ext uri="{BB962C8B-B14F-4D97-AF65-F5344CB8AC3E}">
        <p14:creationId xmlns:p14="http://schemas.microsoft.com/office/powerpoint/2010/main" val="159387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Ekonomická oblast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514599"/>
            <a:ext cx="8915400" cy="4104409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Pedagogicko-psychologická poradna Znojmo, příspěvková organizace je financována zřizovatelem, jímž je JMK.</a:t>
            </a:r>
          </a:p>
          <a:p>
            <a:r>
              <a:rPr lang="cs-CZ" sz="2000" dirty="0"/>
              <a:t>Hospodaření organizace se řídí: ročním rozpočtem nákladů a výnosů, plánem tvorby a čerpání peněžních fondů, schváleným odpisovým plánem, stanoveným způsobem usměrňování prostředků na platby.</a:t>
            </a:r>
          </a:p>
          <a:p>
            <a:r>
              <a:rPr lang="cs-CZ" sz="2000" dirty="0"/>
              <a:t>Vytvořené kontrolní mechanismy stávající paní ředitelkou potvrzují, hospodárnost, účelnost a efektivitu vynakládání finančních prostředků.</a:t>
            </a:r>
          </a:p>
          <a:p>
            <a:r>
              <a:rPr lang="cs-CZ" sz="2000" dirty="0"/>
              <a:t>Od roku 2008 je PPP přestěhována do nově zrekonstruované budovy v bezprostřední blízkosti centra města Znojma, s dobrou dopravní dostupností.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74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Personální oblast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současné době PPP Znojmo zaměstnává 14 osob, z toho je 8,5 pedagogických úvazků a 4 </a:t>
            </a:r>
            <a:r>
              <a:rPr lang="cs-CZ" sz="2000" dirty="0" err="1"/>
              <a:t>nepedagogiční</a:t>
            </a:r>
            <a:r>
              <a:rPr lang="cs-CZ" sz="2000" dirty="0"/>
              <a:t> provozní zaměstnanci (3 plné úvazky).</a:t>
            </a:r>
          </a:p>
          <a:p>
            <a:r>
              <a:rPr lang="cs-CZ" sz="2000" dirty="0"/>
              <a:t>Tým odborných pracovníků – psychologové a speciální pedagogové.</a:t>
            </a:r>
          </a:p>
          <a:p>
            <a:r>
              <a:rPr lang="cs-CZ" sz="2000" dirty="0"/>
              <a:t>Provozní zaměstnanci mají dlouhodobou praxi.</a:t>
            </a:r>
          </a:p>
          <a:p>
            <a:r>
              <a:rPr lang="cs-CZ" sz="2000" dirty="0"/>
              <a:t>Zaměstnanci využívají dalšího vzdělávání k rozvoji profesionálního růstu dle pozice, typu úkolů kladených na pracovišti.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6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Oblast výchovně-vzdělávací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r>
              <a:rPr lang="cs-CZ" sz="2000" dirty="0"/>
              <a:t>Klienty jsou děti a mládež (ve vzdělávacím procesu), jejich rodiče, pedagogičtí pracovníci škol a školských zařízení. </a:t>
            </a:r>
          </a:p>
          <a:p>
            <a:r>
              <a:rPr lang="cs-CZ" sz="2000" dirty="0"/>
              <a:t>Psychologická péče – diagnostika školní zralosti, SPU, SPCH, mimořádně nadaných, v případě volby povolání, podklady k integraci žáků, </a:t>
            </a:r>
            <a:r>
              <a:rPr lang="cs-CZ" sz="2000" dirty="0" err="1"/>
              <a:t>psychagogické</a:t>
            </a:r>
            <a:r>
              <a:rPr lang="cs-CZ" sz="2000" dirty="0"/>
              <a:t> a psychoterapeutické vedení.</a:t>
            </a:r>
          </a:p>
          <a:p>
            <a:r>
              <a:rPr lang="cs-CZ" sz="2000" dirty="0"/>
              <a:t>Speciálně pedagogická péče – diagnostika školní zralosti, SPU, individuální a skupinová reedukace SPU a SPCH, vedení edukativně stimulačních skupin pro děti předškolního věku.</a:t>
            </a:r>
          </a:p>
          <a:p>
            <a:r>
              <a:rPr lang="cs-CZ" sz="2000" dirty="0"/>
              <a:t>Prevence sociálně patologických jevů – sociometrická šetření, aktivity zaměřené na prevenci soc. pat. Jevů.</a:t>
            </a:r>
          </a:p>
          <a:p>
            <a:r>
              <a:rPr lang="cs-CZ" sz="2000" dirty="0"/>
              <a:t>Konzultace a poradenství – pro pedagogické pracovníky, VP, ŠMP, spolupráce se školou, s rodiči k výchovným a výukovým potížím dětí.</a:t>
            </a:r>
          </a:p>
        </p:txBody>
      </p:sp>
    </p:spTree>
    <p:extLst>
      <p:ext uri="{BB962C8B-B14F-4D97-AF65-F5344CB8AC3E}">
        <p14:creationId xmlns:p14="http://schemas.microsoft.com/office/powerpoint/2010/main" val="1298527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Kam chceme dojít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26973"/>
          </a:xfrm>
        </p:spPr>
        <p:txBody>
          <a:bodyPr>
            <a:normAutofit/>
          </a:bodyPr>
          <a:lstStyle/>
          <a:p>
            <a:r>
              <a:rPr lang="cs-CZ" sz="2000" dirty="0"/>
              <a:t>Cílem je koncepce je specifikovat dlouhodobé úkoly a vycházet z něj pro určování krátkodobých cílů. </a:t>
            </a:r>
          </a:p>
          <a:p>
            <a:r>
              <a:rPr lang="cs-CZ" sz="2000" dirty="0"/>
              <a:t>Dle Dlouhodobého záměru vzdělávání a rozvoje vzdělávací soustavy ČR 2015 – 2020 budou poradenské služby zaměřeny zejm. na: prevenci školního neúspěchu, práci se třídou, prevenci rizikového chování, poskytování kariérového poradenství, spolupráci se zákonnými zástupci žáků, podporu pedagogů při práci se žáky se speciálními vzdělávacími potřebami včetně metodické podpory. </a:t>
            </a:r>
          </a:p>
          <a:p>
            <a:r>
              <a:rPr lang="cs-CZ" sz="2000" dirty="0"/>
              <a:t>Na tvorbě koncepce se podílí Mgr. Špačková Petra, Mgr. </a:t>
            </a:r>
            <a:r>
              <a:rPr lang="cs-CZ" sz="2000" dirty="0" err="1"/>
              <a:t>Krinková</a:t>
            </a:r>
            <a:r>
              <a:rPr lang="cs-CZ" sz="2000" dirty="0"/>
              <a:t> Ludmila, p. </a:t>
            </a:r>
            <a:r>
              <a:rPr lang="cs-CZ" sz="2000" dirty="0" err="1"/>
              <a:t>Babišová</a:t>
            </a:r>
            <a:r>
              <a:rPr lang="cs-CZ" sz="2000" dirty="0"/>
              <a:t> Ladislava. Pracovníci budou s koncepcí seznámeni na pracovní poradě a bude k dispozici v tištěné i elektronické podobě na přístupném místě. </a:t>
            </a:r>
          </a:p>
        </p:txBody>
      </p:sp>
    </p:spTree>
    <p:extLst>
      <p:ext uri="{BB962C8B-B14F-4D97-AF65-F5344CB8AC3E}">
        <p14:creationId xmlns:p14="http://schemas.microsoft.com/office/powerpoint/2010/main" val="32085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 oblasti výukových obtíží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Metodická podpora pedagogům pověřených reedukacemi dětí s SPU.</a:t>
            </a:r>
          </a:p>
          <a:p>
            <a:r>
              <a:rPr lang="cs-CZ" sz="2000" dirty="0"/>
              <a:t>Podpůrné vedení rodin s dětmi s SPU, individuální a skupinové reedukace.</a:t>
            </a:r>
          </a:p>
          <a:p>
            <a:r>
              <a:rPr lang="cs-CZ" sz="2000" dirty="0"/>
              <a:t>Konzultace pedagogům a rodičům k IVP.</a:t>
            </a:r>
          </a:p>
          <a:p>
            <a:r>
              <a:rPr lang="cs-CZ" sz="2000" dirty="0"/>
              <a:t>Přechod od diagnostiky zaměřené primárně na zjišťování konkrétní diagnózy k diagnostice zaměřené na zjišťování míry podpory, kterou žák potřebuje při vzdělávání – navrhování konkrétních podpůrných opatření.</a:t>
            </a:r>
          </a:p>
        </p:txBody>
      </p:sp>
    </p:spTree>
    <p:extLst>
      <p:ext uri="{BB962C8B-B14F-4D97-AF65-F5344CB8AC3E}">
        <p14:creationId xmlns:p14="http://schemas.microsoft.com/office/powerpoint/2010/main" val="223779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 oblasti výchovných obtíží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847108"/>
            <a:ext cx="8915400" cy="3064113"/>
          </a:xfrm>
        </p:spPr>
        <p:txBody>
          <a:bodyPr>
            <a:normAutofit/>
          </a:bodyPr>
          <a:lstStyle/>
          <a:p>
            <a:r>
              <a:rPr lang="cs-CZ" sz="2000" dirty="0"/>
              <a:t>Konzultace a pořádání sebezkušenostních setkání pro pedagogy – zvyšování kompetencí v práci s třídními kolektivy.</a:t>
            </a:r>
          </a:p>
          <a:p>
            <a:r>
              <a:rPr lang="cs-CZ" sz="2000" dirty="0"/>
              <a:t>Realizace skupin pro děti s výchovnými obtížemi – pokusit se zajistit dostupnost i pro děti ze sociálně znevýhodněných rodina a pro děti s obtížnou dopravní dosažitelností.</a:t>
            </a:r>
          </a:p>
        </p:txBody>
      </p:sp>
    </p:spTree>
    <p:extLst>
      <p:ext uri="{BB962C8B-B14F-4D97-AF65-F5344CB8AC3E}">
        <p14:creationId xmlns:p14="http://schemas.microsoft.com/office/powerpoint/2010/main" val="137758742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1349</Words>
  <Application>Microsoft Office PowerPoint</Application>
  <PresentationFormat>Širokoúhlá obrazovka</PresentationFormat>
  <Paragraphs>83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Stébla</vt:lpstr>
      <vt:lpstr>Koncepce rozvoje  pedagogicko-psychologické poradny Znojmo,  příspěvkové organizace</vt:lpstr>
      <vt:lpstr>Pedagogicko-psychologické poradenství ve školství</vt:lpstr>
      <vt:lpstr>Strategický plán rozvoje PPP Znojmo, příspěvkové organizace</vt:lpstr>
      <vt:lpstr>Ekonomická oblast</vt:lpstr>
      <vt:lpstr>Personální oblast</vt:lpstr>
      <vt:lpstr>Oblast výchovně-vzdělávací</vt:lpstr>
      <vt:lpstr>Kam chceme dojít</vt:lpstr>
      <vt:lpstr>V oblasti výukových obtíží</vt:lpstr>
      <vt:lpstr>V oblasti výchovných obtíží</vt:lpstr>
      <vt:lpstr>V oblasti péče o mimořádně nadané žáky</vt:lpstr>
      <vt:lpstr>V oblasti předškolní péče</vt:lpstr>
      <vt:lpstr>V oblasti kariérového poradenství</vt:lpstr>
      <vt:lpstr>V oblasti péče s rodiči</vt:lpstr>
      <vt:lpstr>V oblasti požadavků na pedagogické pracovníky</vt:lpstr>
      <vt:lpstr>V oblasti řízení</vt:lpstr>
      <vt:lpstr>V oblasti ekonomické a materiálně technické </vt:lpstr>
      <vt:lpstr>Realizace záměrů</vt:lpstr>
      <vt:lpstr>Realizace záměrů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Koncepce rozvoje  pedagogicko-psychologické poradny Znojmo,  příspěvkové organizace</dc:title>
  <dc:creator>Petra</dc:creator>
  <cp:lastModifiedBy>Špaček Adam</cp:lastModifiedBy>
  <cp:revision>24</cp:revision>
  <dcterms:created xsi:type="dcterms:W3CDTF">2015-11-29T16:37:31Z</dcterms:created>
  <dcterms:modified xsi:type="dcterms:W3CDTF">2020-11-29T12:24:49Z</dcterms:modified>
</cp:coreProperties>
</file>